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Ubuntu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Poppins"/>
      <p:regular r:id="rId50"/>
      <p:bold r:id="rId51"/>
      <p:italic r:id="rId52"/>
      <p:boldItalic r:id="rId53"/>
    </p:embeddedFont>
    <p:embeddedFont>
      <p:font typeface="Poppins SemiBold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Ubuntu-regular.fntdata"/><Relationship Id="rId41" Type="http://schemas.openxmlformats.org/officeDocument/2006/relationships/slide" Target="slides/slide37.xml"/><Relationship Id="rId44" Type="http://schemas.openxmlformats.org/officeDocument/2006/relationships/font" Target="fonts/Ubuntu-italic.fntdata"/><Relationship Id="rId43" Type="http://schemas.openxmlformats.org/officeDocument/2006/relationships/font" Target="fonts/Ubuntu-bold.fntdata"/><Relationship Id="rId46" Type="http://schemas.openxmlformats.org/officeDocument/2006/relationships/font" Target="fonts/Roboto-regular.fntdata"/><Relationship Id="rId45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oppins-bold.fntdata"/><Relationship Id="rId50" Type="http://schemas.openxmlformats.org/officeDocument/2006/relationships/font" Target="fonts/Poppins-regular.fntdata"/><Relationship Id="rId53" Type="http://schemas.openxmlformats.org/officeDocument/2006/relationships/font" Target="fonts/Poppins-boldItalic.fntdata"/><Relationship Id="rId52" Type="http://schemas.openxmlformats.org/officeDocument/2006/relationships/font" Target="fonts/Poppins-italic.fntdata"/><Relationship Id="rId11" Type="http://schemas.openxmlformats.org/officeDocument/2006/relationships/slide" Target="slides/slide7.xml"/><Relationship Id="rId55" Type="http://schemas.openxmlformats.org/officeDocument/2006/relationships/font" Target="fonts/PoppinsSemiBold-bold.fntdata"/><Relationship Id="rId10" Type="http://schemas.openxmlformats.org/officeDocument/2006/relationships/slide" Target="slides/slide6.xml"/><Relationship Id="rId54" Type="http://schemas.openxmlformats.org/officeDocument/2006/relationships/font" Target="fonts/PoppinsSemiBold-regular.fntdata"/><Relationship Id="rId13" Type="http://schemas.openxmlformats.org/officeDocument/2006/relationships/slide" Target="slides/slide9.xml"/><Relationship Id="rId57" Type="http://schemas.openxmlformats.org/officeDocument/2006/relationships/font" Target="fonts/PoppinsSemiBold-boldItalic.fntdata"/><Relationship Id="rId12" Type="http://schemas.openxmlformats.org/officeDocument/2006/relationships/slide" Target="slides/slide8.xml"/><Relationship Id="rId56" Type="http://schemas.openxmlformats.org/officeDocument/2006/relationships/font" Target="fonts/PoppinsSemiBold-italic.fntdata"/><Relationship Id="rId15" Type="http://schemas.openxmlformats.org/officeDocument/2006/relationships/slide" Target="slides/slide11.xml"/><Relationship Id="rId59" Type="http://schemas.openxmlformats.org/officeDocument/2006/relationships/font" Target="fonts/RobotoMono-bold.fntdata"/><Relationship Id="rId14" Type="http://schemas.openxmlformats.org/officeDocument/2006/relationships/slide" Target="slides/slide10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8a5a9a6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8a5a9a6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f0f9788f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bf0f9788f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f0f9788ff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f0f9788ff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f0f9788f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f0f9788f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f0f9788f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f0f9788f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bd1b16ef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bd1b16ef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f0f9788f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f0f9788f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8a5a9a6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8a5a9a6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f0f9788f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f0f9788f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f0f9788ff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f0f9788ff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4f1f261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4f1f261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f0f9788ff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f0f9788ff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f0f9788ff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f0f9788ff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f0f9788ff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f0f9788ff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bfb5a44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bfb5a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f0f9788ff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f0f9788ff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bbd1b16ef9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bbd1b16ef9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afafcc7c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afafcc7c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afafcc7c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afafcc7c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f0f9788ff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f0f9788ff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bf0f9788ff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bf0f9788ff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f0f9788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f0f9788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f0f9788ff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f0f9788ff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f0f9788ff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f0f9788ff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6bfb5a44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6bfb5a44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bfb5a44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bfb5a44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f0f9788ff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f0f9788ff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bd1b16ef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bbd1b16ef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bbd1b16ef9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bbd1b16ef9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bbd1b16ef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bbd1b16ef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f0f9788f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f0f9788f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f0f9788f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f0f9788f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f1f2616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f1f261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9e3bc1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9e3bc1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f0f9788f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f0f9788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8a5a9a6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68a5a9a6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CE7D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F5D14A"/>
          </a:solidFill>
          <a:ln cap="flat" cmpd="sng" w="9525">
            <a:solidFill>
              <a:srgbClr val="0F09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5108850" y="3543300"/>
            <a:ext cx="4035000" cy="1600200"/>
          </a:xfrm>
          <a:prstGeom prst="rect">
            <a:avLst/>
          </a:prstGeom>
          <a:solidFill>
            <a:srgbClr val="ECE7D6"/>
          </a:solidFill>
          <a:ln cap="flat" cmpd="sng" w="9525">
            <a:solidFill>
              <a:srgbClr val="0F09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50" y="3543200"/>
            <a:ext cx="3066900" cy="1600200"/>
          </a:xfrm>
          <a:prstGeom prst="rect">
            <a:avLst/>
          </a:prstGeom>
          <a:solidFill>
            <a:srgbClr val="5C6CD5"/>
          </a:solidFill>
          <a:ln cap="flat" cmpd="sng" w="9525">
            <a:solidFill>
              <a:srgbClr val="0F09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11900" y="3885138"/>
            <a:ext cx="2628900" cy="91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3067050" y="3543200"/>
            <a:ext cx="2041800" cy="1600200"/>
          </a:xfrm>
          <a:prstGeom prst="rect">
            <a:avLst/>
          </a:prstGeom>
          <a:solidFill>
            <a:srgbClr val="F76246"/>
          </a:solidFill>
          <a:ln cap="flat" cmpd="sng" w="9525">
            <a:solidFill>
              <a:srgbClr val="0F09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125" y="3802347"/>
            <a:ext cx="1498399" cy="108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98" y="4057764"/>
            <a:ext cx="2041800" cy="5712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390525" y="194550"/>
            <a:ext cx="5814900" cy="17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926"/>
              </a:buClr>
              <a:buSzPts val="4800"/>
              <a:buFont typeface="Poppins SemiBold"/>
              <a:buNone/>
              <a:defRPr b="0" sz="4800">
                <a:solidFill>
                  <a:srgbClr val="0F092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90525" y="189720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26"/>
              </a:buClr>
              <a:buSzPts val="1800"/>
              <a:buFont typeface="Poppins"/>
              <a:buNone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">
  <p:cSld name="TITLE_AND_BODY_1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0" y="0"/>
            <a:ext cx="37683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b="0" sz="27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6957" l="0" r="0" t="28505"/>
          <a:stretch/>
        </p:blipFill>
        <p:spPr>
          <a:xfrm>
            <a:off x="4116575" y="285750"/>
            <a:ext cx="4750602" cy="21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1"/>
          <p:cNvPicPr preferRelativeResize="0"/>
          <p:nvPr/>
        </p:nvPicPr>
        <p:blipFill rotWithShape="1">
          <a:blip r:embed="rId4">
            <a:alphaModFix/>
          </a:blip>
          <a:srcRect b="15855" l="0" r="0" t="15862"/>
          <a:stretch/>
        </p:blipFill>
        <p:spPr>
          <a:xfrm>
            <a:off x="4116575" y="2744750"/>
            <a:ext cx="4750602" cy="216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 1">
  <p:cSld name="TITLE_AND_BODY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0" y="0"/>
            <a:ext cx="39648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b="0" sz="27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56" name="Google Shape;5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2"/>
          <p:cNvPicPr preferRelativeResize="0"/>
          <p:nvPr/>
        </p:nvPicPr>
        <p:blipFill rotWithShape="1">
          <a:blip r:embed="rId3">
            <a:alphaModFix/>
          </a:blip>
          <a:srcRect b="2353" l="14237" r="11101" t="2353"/>
          <a:stretch/>
        </p:blipFill>
        <p:spPr>
          <a:xfrm>
            <a:off x="6465101" y="285750"/>
            <a:ext cx="2402074" cy="21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2"/>
          <p:cNvPicPr preferRelativeResize="0"/>
          <p:nvPr/>
        </p:nvPicPr>
        <p:blipFill rotWithShape="1">
          <a:blip r:embed="rId4">
            <a:alphaModFix/>
          </a:blip>
          <a:srcRect b="0" l="24354" r="1866" t="0"/>
          <a:stretch/>
        </p:blipFill>
        <p:spPr>
          <a:xfrm>
            <a:off x="6465101" y="2744746"/>
            <a:ext cx="2402074" cy="216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1 1 1">
  <p:cSld name="TITLE_AND_BODY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0" y="0"/>
            <a:ext cx="39648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b="0" sz="27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30761" l="5320" r="44339" t="-6192"/>
          <a:stretch/>
        </p:blipFill>
        <p:spPr>
          <a:xfrm rot="-2700000">
            <a:off x="4862978" y="1134046"/>
            <a:ext cx="3678794" cy="366055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76246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202100" y="208025"/>
            <a:ext cx="5787000" cy="14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b="0" sz="4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232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441850"/>
            <a:ext cx="4812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6085675" y="2425625"/>
            <a:ext cx="2822574" cy="248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232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4418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 amt="18000"/>
          </a:blip>
          <a:srcRect b="0" l="0" r="50084" t="0"/>
          <a:stretch/>
        </p:blipFill>
        <p:spPr>
          <a:xfrm>
            <a:off x="6712022" y="0"/>
            <a:ext cx="24319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71900" y="23230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71900" y="14418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6"/>
          <p:cNvPicPr preferRelativeResize="0"/>
          <p:nvPr/>
        </p:nvPicPr>
        <p:blipFill rotWithShape="1">
          <a:blip r:embed="rId3">
            <a:alphaModFix amt="33000"/>
          </a:blip>
          <a:srcRect b="0" l="0" r="50097" t="0"/>
          <a:stretch/>
        </p:blipFill>
        <p:spPr>
          <a:xfrm>
            <a:off x="7020928" y="0"/>
            <a:ext cx="21230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0" y="0"/>
            <a:ext cx="37683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b="0" sz="27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0" y="0"/>
            <a:ext cx="5813100" cy="25182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 SemiBold"/>
              <a:buNone/>
              <a:defRPr b="0" sz="4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3">
  <p:cSld name="TITLE_AND_BODY_1_1_1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type="title"/>
          </p:nvPr>
        </p:nvSpPr>
        <p:spPr>
          <a:xfrm>
            <a:off x="0" y="0"/>
            <a:ext cx="5813100" cy="25182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oppins SemiBold"/>
              <a:buNone/>
              <a:defRPr b="0" sz="4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4" name="Google Shape;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 2">
  <p:cSld name="TITLE_AND_BODY_1_1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0" y="0"/>
            <a:ext cx="29289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Poppins SemiBold"/>
              <a:buNone/>
              <a:defRPr b="0" sz="27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7" name="Google Shape;4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0"/>
          <p:cNvPicPr preferRelativeResize="0"/>
          <p:nvPr/>
        </p:nvPicPr>
        <p:blipFill rotWithShape="1">
          <a:blip r:embed="rId3">
            <a:alphaModFix/>
          </a:blip>
          <a:srcRect b="0" l="19852" r="0" t="0"/>
          <a:stretch/>
        </p:blipFill>
        <p:spPr>
          <a:xfrm>
            <a:off x="3319075" y="0"/>
            <a:ext cx="58249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30850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F0926"/>
              </a:buClr>
              <a:buSzPts val="3200"/>
              <a:buFont typeface="Ubuntu"/>
              <a:buNone/>
              <a:defRPr b="1" sz="3200">
                <a:solidFill>
                  <a:srgbClr val="0F0926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3065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0926"/>
              </a:buClr>
              <a:buSzPts val="1800"/>
              <a:buFont typeface="Poppins"/>
              <a:buChar char="●"/>
              <a:defRPr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○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■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●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○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■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●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F0926"/>
              </a:buClr>
              <a:buSzPts val="1400"/>
              <a:buFont typeface="Poppins"/>
              <a:buChar char="○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F0926"/>
              </a:buClr>
              <a:buSzPts val="1400"/>
              <a:buFont typeface="Poppins"/>
              <a:buChar char="■"/>
              <a:defRPr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gif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drupal.org/docs/drupal-apis/cache-api/cache-tag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hyperlink" Target="https://www.drupal.org/docs/8/api/render-api/the-drupal-8-render-pipeline" TargetMode="External"/><Relationship Id="rId6" Type="http://schemas.openxmlformats.org/officeDocument/2006/relationships/hyperlink" Target="https://www.drupal.org/docs/drupal-apis/cache-api/cache-tag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90525" y="887300"/>
            <a:ext cx="8004000" cy="17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</a:t>
            </a:r>
            <a:r>
              <a:rPr lang="en"/>
              <a:t>erformance</a:t>
            </a:r>
            <a:r>
              <a:rPr lang="en"/>
              <a:t>:</a:t>
            </a:r>
            <a:r>
              <a:rPr lang="en"/>
              <a:t> A Journey from Browser to Web server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90525" y="25899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Joshua Li (d.o: rli)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Journey started with a click…</a:t>
            </a:r>
            <a:endParaRPr sz="3600"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675" y="782188"/>
            <a:ext cx="1793200" cy="179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75" y="1162252"/>
            <a:ext cx="1659600" cy="10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3"/>
          <p:cNvCxnSpPr>
            <a:stCxn id="128" idx="3"/>
            <a:endCxn id="127" idx="1"/>
          </p:cNvCxnSpPr>
          <p:nvPr/>
        </p:nvCxnSpPr>
        <p:spPr>
          <a:xfrm>
            <a:off x="1898275" y="1678789"/>
            <a:ext cx="80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274" y="3144075"/>
            <a:ext cx="4520477" cy="135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3"/>
          <p:cNvCxnSpPr>
            <a:stCxn id="127" idx="3"/>
            <a:endCxn id="130" idx="0"/>
          </p:cNvCxnSpPr>
          <p:nvPr/>
        </p:nvCxnSpPr>
        <p:spPr>
          <a:xfrm flipH="1">
            <a:off x="4469376" y="1678788"/>
            <a:ext cx="25500" cy="1465200"/>
          </a:xfrm>
          <a:prstGeom prst="bentConnector4">
            <a:avLst>
              <a:gd fmla="val -933824" name="adj1"/>
              <a:gd fmla="val 8059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Browser</a:t>
            </a:r>
            <a:r>
              <a:rPr lang="en" sz="3600"/>
              <a:t> level caching</a:t>
            </a:r>
            <a:endParaRPr sz="3600"/>
          </a:p>
        </p:txBody>
      </p:sp>
      <p:sp>
        <p:nvSpPr>
          <p:cNvPr id="137" name="Google Shape;137;p24"/>
          <p:cNvSpPr/>
          <p:nvPr/>
        </p:nvSpPr>
        <p:spPr>
          <a:xfrm>
            <a:off x="929700" y="1716350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847300" y="1048300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39" name="Google Shape;139;p24"/>
          <p:cNvCxnSpPr>
            <a:stCxn id="137" idx="3"/>
            <a:endCxn id="137" idx="2"/>
          </p:cNvCxnSpPr>
          <p:nvPr/>
        </p:nvCxnSpPr>
        <p:spPr>
          <a:xfrm flipH="1">
            <a:off x="1296000" y="2450900"/>
            <a:ext cx="366300" cy="734700"/>
          </a:xfrm>
          <a:prstGeom prst="bentConnector4">
            <a:avLst>
              <a:gd fmla="val -65008" name="adj1"/>
              <a:gd fmla="val 132391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4"/>
          <p:cNvSpPr txBox="1"/>
          <p:nvPr/>
        </p:nvSpPr>
        <p:spPr>
          <a:xfrm>
            <a:off x="915250" y="3491625"/>
            <a:ext cx="1314000" cy="1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Check if to load a cached version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3383625" y="1046525"/>
            <a:ext cx="3327300" cy="30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ETag: </a:t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ETag</a:t>
            </a: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(or entity tag) HTTP response header is an identifier for a specific version of a resource. It lets caches be more efficient and save bandwidth, as a web server does not need to resend a full response if the content was not changed. Additionally, etags help to prevent simultaneous updates of a resource from overwriting each other.</a:t>
            </a:r>
            <a:endParaRPr sz="12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B1B1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Note: the last updated time will be baked in the ETag hash</a:t>
            </a:r>
            <a:endParaRPr sz="1200">
              <a:solidFill>
                <a:srgbClr val="1B1B1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Browser level caching</a:t>
            </a:r>
            <a:endParaRPr sz="3600"/>
          </a:p>
        </p:txBody>
      </p:sp>
      <p:sp>
        <p:nvSpPr>
          <p:cNvPr id="147" name="Google Shape;147;p25"/>
          <p:cNvSpPr/>
          <p:nvPr/>
        </p:nvSpPr>
        <p:spPr>
          <a:xfrm>
            <a:off x="421563" y="1023075"/>
            <a:ext cx="1080000" cy="7677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Cached</a:t>
            </a: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version exist?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48" name="Google Shape;148;p25"/>
          <p:cNvCxnSpPr>
            <a:stCxn id="147" idx="2"/>
            <a:endCxn id="149" idx="0"/>
          </p:cNvCxnSpPr>
          <p:nvPr/>
        </p:nvCxnSpPr>
        <p:spPr>
          <a:xfrm>
            <a:off x="961563" y="1790775"/>
            <a:ext cx="0" cy="110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5"/>
          <p:cNvSpPr txBox="1"/>
          <p:nvPr/>
        </p:nvSpPr>
        <p:spPr>
          <a:xfrm>
            <a:off x="281550" y="1877175"/>
            <a:ext cx="10419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No, keep sending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1991425" y="1023075"/>
            <a:ext cx="1041900" cy="767700"/>
          </a:xfrm>
          <a:prstGeom prst="diamond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Cache-control: no cache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2" name="Google Shape;152;p25"/>
          <p:cNvCxnSpPr>
            <a:stCxn id="147" idx="3"/>
            <a:endCxn id="151" idx="1"/>
          </p:cNvCxnSpPr>
          <p:nvPr/>
        </p:nvCxnSpPr>
        <p:spPr>
          <a:xfrm>
            <a:off x="1501563" y="1406925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5"/>
          <p:cNvSpPr txBox="1"/>
          <p:nvPr/>
        </p:nvSpPr>
        <p:spPr>
          <a:xfrm>
            <a:off x="1677575" y="1109775"/>
            <a:ext cx="482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0" y="2890875"/>
            <a:ext cx="1604024" cy="12046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1160575" y="3877125"/>
            <a:ext cx="6030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Target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5" name="Google Shape;155;p25"/>
          <p:cNvCxnSpPr>
            <a:stCxn id="151" idx="2"/>
            <a:endCxn id="149" idx="3"/>
          </p:cNvCxnSpPr>
          <p:nvPr/>
        </p:nvCxnSpPr>
        <p:spPr>
          <a:xfrm rot="5400000">
            <a:off x="1286725" y="2267625"/>
            <a:ext cx="1702500" cy="748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5"/>
          <p:cNvSpPr txBox="1"/>
          <p:nvPr/>
        </p:nvSpPr>
        <p:spPr>
          <a:xfrm>
            <a:off x="2137675" y="1913450"/>
            <a:ext cx="37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3500075" y="1023075"/>
            <a:ext cx="1041900" cy="7677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Cache-control: Max-age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58" name="Google Shape;158;p25"/>
          <p:cNvCxnSpPr>
            <a:stCxn id="151" idx="3"/>
            <a:endCxn id="157" idx="1"/>
          </p:cNvCxnSpPr>
          <p:nvPr/>
        </p:nvCxnSpPr>
        <p:spPr>
          <a:xfrm>
            <a:off x="3033325" y="1406925"/>
            <a:ext cx="46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5"/>
          <p:cNvSpPr txBox="1"/>
          <p:nvPr/>
        </p:nvSpPr>
        <p:spPr>
          <a:xfrm>
            <a:off x="3106450" y="1149550"/>
            <a:ext cx="482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No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5675200" y="592725"/>
            <a:ext cx="779100" cy="1628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Render cached response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1" name="Google Shape;161;p25"/>
          <p:cNvCxnSpPr>
            <a:stCxn id="157" idx="2"/>
            <a:endCxn id="149" idx="3"/>
          </p:cNvCxnSpPr>
          <p:nvPr/>
        </p:nvCxnSpPr>
        <p:spPr>
          <a:xfrm rot="5400000">
            <a:off x="2041025" y="1513275"/>
            <a:ext cx="1702500" cy="2257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5"/>
          <p:cNvSpPr/>
          <p:nvPr/>
        </p:nvSpPr>
        <p:spPr>
          <a:xfrm>
            <a:off x="5675200" y="3080600"/>
            <a:ext cx="779100" cy="162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Render new response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3100400" y="2042375"/>
            <a:ext cx="1253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If the current time is beyond max cached time (if-modified-since)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1698850" y="2799075"/>
            <a:ext cx="10419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Send request with previous ETag (if-none-match)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5" name="Google Shape;165;p25"/>
          <p:cNvCxnSpPr>
            <a:stCxn id="157" idx="3"/>
            <a:endCxn id="160" idx="1"/>
          </p:cNvCxnSpPr>
          <p:nvPr/>
        </p:nvCxnSpPr>
        <p:spPr>
          <a:xfrm>
            <a:off x="4541975" y="1406925"/>
            <a:ext cx="11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5"/>
          <p:cNvSpPr txBox="1"/>
          <p:nvPr/>
        </p:nvSpPr>
        <p:spPr>
          <a:xfrm>
            <a:off x="4867238" y="1172325"/>
            <a:ext cx="482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Yes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3510375" y="3515150"/>
            <a:ext cx="1163100" cy="7677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 304 or 200?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242750" y="3664950"/>
            <a:ext cx="1041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Response with ETag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69" name="Google Shape;169;p25"/>
          <p:cNvCxnSpPr>
            <a:endCxn id="167" idx="1"/>
          </p:cNvCxnSpPr>
          <p:nvPr/>
        </p:nvCxnSpPr>
        <p:spPr>
          <a:xfrm>
            <a:off x="1759875" y="3890600"/>
            <a:ext cx="1750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5"/>
          <p:cNvCxnSpPr>
            <a:stCxn id="167" idx="0"/>
            <a:endCxn id="160" idx="1"/>
          </p:cNvCxnSpPr>
          <p:nvPr/>
        </p:nvCxnSpPr>
        <p:spPr>
          <a:xfrm flipH="1" rot="10800000">
            <a:off x="4091925" y="1407050"/>
            <a:ext cx="1583400" cy="21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5"/>
          <p:cNvSpPr txBox="1"/>
          <p:nvPr/>
        </p:nvSpPr>
        <p:spPr>
          <a:xfrm>
            <a:off x="4465888" y="2198075"/>
            <a:ext cx="482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304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72" name="Google Shape;172;p25"/>
          <p:cNvCxnSpPr>
            <a:stCxn id="167" idx="3"/>
            <a:endCxn id="162" idx="1"/>
          </p:cNvCxnSpPr>
          <p:nvPr/>
        </p:nvCxnSpPr>
        <p:spPr>
          <a:xfrm flipH="1" rot="10800000">
            <a:off x="4673475" y="3894800"/>
            <a:ext cx="1001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5"/>
          <p:cNvSpPr txBox="1"/>
          <p:nvPr/>
        </p:nvSpPr>
        <p:spPr>
          <a:xfrm>
            <a:off x="4824763" y="3587675"/>
            <a:ext cx="4827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200</a:t>
            </a:r>
            <a:endParaRPr sz="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request’s journey</a:t>
            </a:r>
            <a:endParaRPr sz="3600"/>
          </a:p>
        </p:txBody>
      </p:sp>
      <p:sp>
        <p:nvSpPr>
          <p:cNvPr id="179" name="Google Shape;179;p26"/>
          <p:cNvSpPr/>
          <p:nvPr/>
        </p:nvSpPr>
        <p:spPr>
          <a:xfrm>
            <a:off x="1140900" y="1602575"/>
            <a:ext cx="675300" cy="812700"/>
          </a:xfrm>
          <a:prstGeom prst="verticalScroll">
            <a:avLst>
              <a:gd fmla="val 125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Request</a:t>
            </a:r>
            <a:endParaRPr sz="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99" y="1594875"/>
            <a:ext cx="828100" cy="82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6"/>
          <p:cNvCxnSpPr>
            <a:stCxn id="179" idx="3"/>
            <a:endCxn id="180" idx="1"/>
          </p:cNvCxnSpPr>
          <p:nvPr/>
        </p:nvCxnSpPr>
        <p:spPr>
          <a:xfrm>
            <a:off x="1731788" y="2008925"/>
            <a:ext cx="108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6"/>
          <p:cNvSpPr txBox="1"/>
          <p:nvPr/>
        </p:nvSpPr>
        <p:spPr>
          <a:xfrm>
            <a:off x="2777800" y="2422975"/>
            <a:ext cx="11181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DNS service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199" y="1594875"/>
            <a:ext cx="828100" cy="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593800" y="2422975"/>
            <a:ext cx="161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Your 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85" name="Google Shape;185;p26"/>
          <p:cNvCxnSpPr>
            <a:stCxn id="180" idx="3"/>
            <a:endCxn id="183" idx="1"/>
          </p:cNvCxnSpPr>
          <p:nvPr/>
        </p:nvCxnSpPr>
        <p:spPr>
          <a:xfrm>
            <a:off x="3640500" y="2008925"/>
            <a:ext cx="107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request’s journey</a:t>
            </a:r>
            <a:endParaRPr sz="3600"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4" y="1236225"/>
            <a:ext cx="828100" cy="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923125" y="2064325"/>
            <a:ext cx="161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Your 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291975" y="816538"/>
            <a:ext cx="2335200" cy="226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839450" y="3083050"/>
            <a:ext cx="161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Your 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448400" y="2640438"/>
            <a:ext cx="2037600" cy="385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471300" y="934838"/>
            <a:ext cx="1957500" cy="1583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Drupal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4239200" y="1034013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3250725" y="2895838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Cache tables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5198225" y="2895838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Content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tables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0" name="Google Shape;200;p27"/>
          <p:cNvCxnSpPr>
            <a:stCxn id="197" idx="3"/>
            <a:endCxn id="198" idx="4"/>
          </p:cNvCxnSpPr>
          <p:nvPr/>
        </p:nvCxnSpPr>
        <p:spPr>
          <a:xfrm flipH="1">
            <a:off x="4376313" y="2865538"/>
            <a:ext cx="4257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97" idx="3"/>
            <a:endCxn id="199" idx="2"/>
          </p:cNvCxnSpPr>
          <p:nvPr/>
        </p:nvCxnSpPr>
        <p:spPr>
          <a:xfrm>
            <a:off x="4802013" y="2865538"/>
            <a:ext cx="3963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/>
          <p:nvPr/>
        </p:nvCxnSpPr>
        <p:spPr>
          <a:xfrm>
            <a:off x="2627300" y="1949788"/>
            <a:ext cx="16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7"/>
          <p:cNvCxnSpPr>
            <a:stCxn id="197" idx="2"/>
            <a:endCxn id="193" idx="3"/>
          </p:cNvCxnSpPr>
          <p:nvPr/>
        </p:nvCxnSpPr>
        <p:spPr>
          <a:xfrm rot="10800000">
            <a:off x="2627300" y="1949775"/>
            <a:ext cx="16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0" y="0"/>
            <a:ext cx="59412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Drupal</a:t>
            </a:r>
            <a:r>
              <a:rPr lang="en" sz="2400"/>
              <a:t> render flow - By default </a:t>
            </a:r>
            <a:endParaRPr sz="2400"/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30761" l="5320" r="44339" t="-6192"/>
          <a:stretch/>
        </p:blipFill>
        <p:spPr>
          <a:xfrm rot="-2700000">
            <a:off x="4862978" y="1134046"/>
            <a:ext cx="3678794" cy="366055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0" y="778000"/>
            <a:ext cx="4086799" cy="413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simplest Drupal architecture</a:t>
            </a:r>
            <a:endParaRPr sz="3600"/>
          </a:p>
        </p:txBody>
      </p:sp>
      <p:sp>
        <p:nvSpPr>
          <p:cNvPr id="216" name="Google Shape;216;p29"/>
          <p:cNvSpPr/>
          <p:nvPr/>
        </p:nvSpPr>
        <p:spPr>
          <a:xfrm>
            <a:off x="1862050" y="19078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3273600" y="19078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4685150" y="18849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9" name="Google Shape;219;p29"/>
          <p:cNvCxnSpPr>
            <a:stCxn id="216" idx="3"/>
            <a:endCxn id="217" idx="1"/>
          </p:cNvCxnSpPr>
          <p:nvPr/>
        </p:nvCxnSpPr>
        <p:spPr>
          <a:xfrm>
            <a:off x="2594650" y="26423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9"/>
          <p:cNvCxnSpPr>
            <a:stCxn id="217" idx="3"/>
            <a:endCxn id="218" idx="2"/>
          </p:cNvCxnSpPr>
          <p:nvPr/>
        </p:nvCxnSpPr>
        <p:spPr>
          <a:xfrm>
            <a:off x="4006200" y="26423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9"/>
          <p:cNvCxnSpPr>
            <a:stCxn id="218" idx="2"/>
            <a:endCxn id="217" idx="3"/>
          </p:cNvCxnSpPr>
          <p:nvPr/>
        </p:nvCxnSpPr>
        <p:spPr>
          <a:xfrm rot="10800000">
            <a:off x="4006250" y="26423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9"/>
          <p:cNvCxnSpPr>
            <a:stCxn id="217" idx="1"/>
            <a:endCxn id="216" idx="3"/>
          </p:cNvCxnSpPr>
          <p:nvPr/>
        </p:nvCxnSpPr>
        <p:spPr>
          <a:xfrm rot="10800000">
            <a:off x="2594700" y="26423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9"/>
          <p:cNvSpPr/>
          <p:nvPr/>
        </p:nvSpPr>
        <p:spPr>
          <a:xfrm>
            <a:off x="4880225" y="1239750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2014450" y="20602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2166850" y="22126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2319250" y="2365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2471650" y="25174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3426000" y="20602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9"/>
          <p:cNvSpPr/>
          <p:nvPr/>
        </p:nvSpPr>
        <p:spPr>
          <a:xfrm>
            <a:off x="3578400" y="22126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9"/>
          <p:cNvSpPr/>
          <p:nvPr/>
        </p:nvSpPr>
        <p:spPr>
          <a:xfrm>
            <a:off x="3730800" y="23650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3883200" y="25174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4837550" y="20373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4989950" y="21897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142350" y="23421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5294750" y="24945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575" y="2678178"/>
            <a:ext cx="2560025" cy="182491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1888150" y="1239750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CDN - Content distribution Network</a:t>
            </a:r>
            <a:endParaRPr sz="3600"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25" y="648253"/>
            <a:ext cx="5737882" cy="396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CDN - Content distribution Network</a:t>
            </a:r>
            <a:endParaRPr sz="3600"/>
          </a:p>
        </p:txBody>
      </p:sp>
      <p:sp>
        <p:nvSpPr>
          <p:cNvPr id="249" name="Google Shape;249;p31"/>
          <p:cNvSpPr/>
          <p:nvPr/>
        </p:nvSpPr>
        <p:spPr>
          <a:xfrm>
            <a:off x="1140925" y="1904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4044375" y="19040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Web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5455925" y="18811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2" name="Google Shape;252;p31"/>
          <p:cNvCxnSpPr>
            <a:stCxn id="251" idx="2"/>
            <a:endCxn id="250" idx="3"/>
          </p:cNvCxnSpPr>
          <p:nvPr/>
        </p:nvCxnSpPr>
        <p:spPr>
          <a:xfrm rot="10800000">
            <a:off x="4777025" y="26385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p31"/>
          <p:cNvCxnSpPr>
            <a:stCxn id="254" idx="1"/>
            <a:endCxn id="249" idx="3"/>
          </p:cNvCxnSpPr>
          <p:nvPr/>
        </p:nvCxnSpPr>
        <p:spPr>
          <a:xfrm rot="10800000">
            <a:off x="1873550" y="263857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31"/>
          <p:cNvSpPr/>
          <p:nvPr/>
        </p:nvSpPr>
        <p:spPr>
          <a:xfrm>
            <a:off x="5490750" y="1224850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2592650" y="931125"/>
            <a:ext cx="732600" cy="3414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3016175" y="131632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57" name="Google Shape;257;p31"/>
          <p:cNvCxnSpPr>
            <a:stCxn id="250" idx="1"/>
            <a:endCxn id="254" idx="3"/>
          </p:cNvCxnSpPr>
          <p:nvPr/>
        </p:nvCxnSpPr>
        <p:spPr>
          <a:xfrm rot="10800000">
            <a:off x="3325275" y="263857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1"/>
          <p:cNvCxnSpPr/>
          <p:nvPr/>
        </p:nvCxnSpPr>
        <p:spPr>
          <a:xfrm rot="10800000">
            <a:off x="1873550" y="27566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1"/>
          <p:cNvCxnSpPr/>
          <p:nvPr/>
        </p:nvCxnSpPr>
        <p:spPr>
          <a:xfrm rot="10800000">
            <a:off x="1873550" y="25205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1"/>
          <p:cNvSpPr txBox="1"/>
          <p:nvPr/>
        </p:nvSpPr>
        <p:spPr>
          <a:xfrm>
            <a:off x="1919738" y="201850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95%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3205150" y="3708850"/>
            <a:ext cx="1385100" cy="70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Managed service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3371450" y="218615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1039450" y="1224850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CDN - Content distribution Network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 sz="3600"/>
              <a:t>Less traffic to the web server</a:t>
            </a:r>
            <a:endParaRPr sz="3600"/>
          </a:p>
        </p:txBody>
      </p:sp>
      <p:sp>
        <p:nvSpPr>
          <p:cNvPr id="269" name="Google Shape;269;p32"/>
          <p:cNvSpPr/>
          <p:nvPr/>
        </p:nvSpPr>
        <p:spPr>
          <a:xfrm>
            <a:off x="2375150" y="1741925"/>
            <a:ext cx="3100200" cy="3020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2632800" y="1921150"/>
            <a:ext cx="2598600" cy="2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Firewall -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DDoS management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Custom rules to pass or redirect particular request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Distinguished treatment according to tags, cookie, etc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File storage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myself</a:t>
            </a:r>
            <a:endParaRPr sz="36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201175" y="965200"/>
            <a:ext cx="58047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Canberra based web architect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Spent most of my time in Gov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●"/>
            </a:pPr>
            <a:r>
              <a:rPr lang="en" sz="2400"/>
              <a:t>Started in Drupal 5.7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Varnish - Web server level caching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 sz="3600"/>
              <a:t>Less traffic to Nginx server</a:t>
            </a:r>
            <a:endParaRPr sz="3600"/>
          </a:p>
        </p:txBody>
      </p:sp>
      <p:sp>
        <p:nvSpPr>
          <p:cNvPr id="276" name="Google Shape;276;p33"/>
          <p:cNvSpPr/>
          <p:nvPr/>
        </p:nvSpPr>
        <p:spPr>
          <a:xfrm>
            <a:off x="6717125" y="1585475"/>
            <a:ext cx="1131300" cy="302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3376850" y="2431625"/>
            <a:ext cx="2358000" cy="1327800"/>
          </a:xfrm>
          <a:prstGeom prst="diamond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Varnish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HTTP response cached by URL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8" name="Google Shape;278;p33"/>
          <p:cNvCxnSpPr>
            <a:endCxn id="276" idx="1"/>
          </p:cNvCxnSpPr>
          <p:nvPr/>
        </p:nvCxnSpPr>
        <p:spPr>
          <a:xfrm>
            <a:off x="5734925" y="3095525"/>
            <a:ext cx="98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3"/>
          <p:cNvSpPr txBox="1"/>
          <p:nvPr/>
        </p:nvSpPr>
        <p:spPr>
          <a:xfrm>
            <a:off x="5700575" y="2842650"/>
            <a:ext cx="99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No cached version found against URL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1835300" y="1735175"/>
            <a:ext cx="931200" cy="27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Upstream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1" name="Google Shape;281;p33"/>
          <p:cNvCxnSpPr>
            <a:stCxn id="280" idx="3"/>
            <a:endCxn id="277" idx="1"/>
          </p:cNvCxnSpPr>
          <p:nvPr/>
        </p:nvCxnSpPr>
        <p:spPr>
          <a:xfrm>
            <a:off x="2766500" y="3095525"/>
            <a:ext cx="61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33"/>
          <p:cNvSpPr txBox="1"/>
          <p:nvPr/>
        </p:nvSpPr>
        <p:spPr>
          <a:xfrm>
            <a:off x="2766500" y="3095525"/>
            <a:ext cx="99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Request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3" name="Google Shape;283;p33"/>
          <p:cNvCxnSpPr>
            <a:stCxn id="277" idx="0"/>
            <a:endCxn id="280" idx="0"/>
          </p:cNvCxnSpPr>
          <p:nvPr/>
        </p:nvCxnSpPr>
        <p:spPr>
          <a:xfrm flipH="1" rot="5400000">
            <a:off x="3080150" y="955925"/>
            <a:ext cx="696600" cy="2254800"/>
          </a:xfrm>
          <a:prstGeom prst="bentConnector3">
            <a:avLst>
              <a:gd fmla="val 1341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/>
        </p:nvSpPr>
        <p:spPr>
          <a:xfrm>
            <a:off x="2793000" y="1497050"/>
            <a:ext cx="18162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Cached response found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Google Shape;285;p33"/>
          <p:cNvSpPr/>
          <p:nvPr/>
        </p:nvSpPr>
        <p:spPr>
          <a:xfrm>
            <a:off x="4888700" y="4296450"/>
            <a:ext cx="1319400" cy="683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VCL 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configuration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6" name="Google Shape;286;p33"/>
          <p:cNvCxnSpPr>
            <a:stCxn id="277" idx="2"/>
            <a:endCxn id="285" idx="1"/>
          </p:cNvCxnSpPr>
          <p:nvPr/>
        </p:nvCxnSpPr>
        <p:spPr>
          <a:xfrm flipH="1" rot="-5400000">
            <a:off x="4283000" y="4032275"/>
            <a:ext cx="878700" cy="333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Varnish - Web Server level caching</a:t>
            </a:r>
            <a:endParaRPr sz="3600"/>
          </a:p>
        </p:txBody>
      </p:sp>
      <p:sp>
        <p:nvSpPr>
          <p:cNvPr id="292" name="Google Shape;292;p34"/>
          <p:cNvSpPr/>
          <p:nvPr/>
        </p:nvSpPr>
        <p:spPr>
          <a:xfrm>
            <a:off x="1140925" y="1904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5604975" y="19040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7016525" y="18811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5" name="Google Shape;295;p34"/>
          <p:cNvCxnSpPr>
            <a:stCxn id="294" idx="2"/>
            <a:endCxn id="293" idx="3"/>
          </p:cNvCxnSpPr>
          <p:nvPr/>
        </p:nvCxnSpPr>
        <p:spPr>
          <a:xfrm rot="10800000">
            <a:off x="6337625" y="263857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4"/>
          <p:cNvCxnSpPr>
            <a:stCxn id="297" idx="1"/>
            <a:endCxn id="292" idx="3"/>
          </p:cNvCxnSpPr>
          <p:nvPr/>
        </p:nvCxnSpPr>
        <p:spPr>
          <a:xfrm rot="10800000">
            <a:off x="1873550" y="263857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4"/>
          <p:cNvSpPr/>
          <p:nvPr/>
        </p:nvSpPr>
        <p:spPr>
          <a:xfrm>
            <a:off x="7120000" y="12359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2592650" y="931125"/>
            <a:ext cx="732600" cy="3414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3016175" y="131632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00" name="Google Shape;300;p34"/>
          <p:cNvCxnSpPr>
            <a:stCxn id="293" idx="1"/>
            <a:endCxn id="297" idx="3"/>
          </p:cNvCxnSpPr>
          <p:nvPr/>
        </p:nvCxnSpPr>
        <p:spPr>
          <a:xfrm rot="10800000">
            <a:off x="3325275" y="2638575"/>
            <a:ext cx="22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4"/>
          <p:cNvCxnSpPr/>
          <p:nvPr/>
        </p:nvCxnSpPr>
        <p:spPr>
          <a:xfrm rot="10800000">
            <a:off x="1873550" y="27566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4"/>
          <p:cNvCxnSpPr/>
          <p:nvPr/>
        </p:nvCxnSpPr>
        <p:spPr>
          <a:xfrm rot="10800000">
            <a:off x="1873550" y="25205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4"/>
          <p:cNvSpPr txBox="1"/>
          <p:nvPr/>
        </p:nvSpPr>
        <p:spPr>
          <a:xfrm>
            <a:off x="1919738" y="201850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95%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3205150" y="3708850"/>
            <a:ext cx="1385100" cy="70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Managed service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3371450" y="218615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4872313" y="1904025"/>
            <a:ext cx="732600" cy="1469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Varnish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4813125" y="12359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5185475" y="3395975"/>
            <a:ext cx="908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4944275" y="2723925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90</a:t>
            </a: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% traffic 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1073800" y="12359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Redis</a:t>
            </a:r>
            <a:r>
              <a:rPr lang="en" sz="3600"/>
              <a:t> - cache tables in memory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" sz="3600"/>
              <a:t>Less traffic to DB server</a:t>
            </a:r>
            <a:endParaRPr sz="3600"/>
          </a:p>
        </p:txBody>
      </p:sp>
      <p:sp>
        <p:nvSpPr>
          <p:cNvPr id="316" name="Google Shape;316;p35"/>
          <p:cNvSpPr/>
          <p:nvPr/>
        </p:nvSpPr>
        <p:spPr>
          <a:xfrm>
            <a:off x="3376850" y="2431625"/>
            <a:ext cx="2358000" cy="1327800"/>
          </a:xfrm>
          <a:prstGeom prst="diamond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7" name="Google Shape;317;p35"/>
          <p:cNvCxnSpPr>
            <a:endCxn id="318" idx="1"/>
          </p:cNvCxnSpPr>
          <p:nvPr/>
        </p:nvCxnSpPr>
        <p:spPr>
          <a:xfrm>
            <a:off x="5734925" y="3095525"/>
            <a:ext cx="982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5"/>
          <p:cNvSpPr txBox="1"/>
          <p:nvPr/>
        </p:nvSpPr>
        <p:spPr>
          <a:xfrm>
            <a:off x="5700575" y="2842650"/>
            <a:ext cx="99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No cached result found against </a:t>
            </a: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request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5"/>
          <p:cNvSpPr/>
          <p:nvPr/>
        </p:nvSpPr>
        <p:spPr>
          <a:xfrm>
            <a:off x="1835300" y="1735175"/>
            <a:ext cx="931200" cy="2720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Drupal in 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1" name="Google Shape;321;p35"/>
          <p:cNvCxnSpPr>
            <a:stCxn id="320" idx="3"/>
            <a:endCxn id="316" idx="1"/>
          </p:cNvCxnSpPr>
          <p:nvPr/>
        </p:nvCxnSpPr>
        <p:spPr>
          <a:xfrm>
            <a:off x="2766500" y="3095525"/>
            <a:ext cx="61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5"/>
          <p:cNvCxnSpPr>
            <a:stCxn id="316" idx="0"/>
            <a:endCxn id="320" idx="0"/>
          </p:cNvCxnSpPr>
          <p:nvPr/>
        </p:nvCxnSpPr>
        <p:spPr>
          <a:xfrm flipH="1" rot="5400000">
            <a:off x="3080150" y="955925"/>
            <a:ext cx="696600" cy="2254800"/>
          </a:xfrm>
          <a:prstGeom prst="bentConnector3">
            <a:avLst>
              <a:gd fmla="val 1341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5"/>
          <p:cNvSpPr txBox="1"/>
          <p:nvPr/>
        </p:nvSpPr>
        <p:spPr>
          <a:xfrm>
            <a:off x="2793000" y="1497050"/>
            <a:ext cx="18162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Cached results found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2816100" y="3095525"/>
            <a:ext cx="992100" cy="2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Request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35"/>
          <p:cNvSpPr/>
          <p:nvPr/>
        </p:nvSpPr>
        <p:spPr>
          <a:xfrm>
            <a:off x="6717200" y="230471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6" name="Google Shape;326;p35"/>
          <p:cNvSpPr/>
          <p:nvPr/>
        </p:nvSpPr>
        <p:spPr>
          <a:xfrm>
            <a:off x="5160175" y="3594163"/>
            <a:ext cx="984425" cy="1514825"/>
          </a:xfrm>
          <a:prstGeom prst="flowChartMagneticDisk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 in-memory 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7" name="Google Shape;327;p35"/>
          <p:cNvCxnSpPr>
            <a:stCxn id="316" idx="2"/>
            <a:endCxn id="326" idx="2"/>
          </p:cNvCxnSpPr>
          <p:nvPr/>
        </p:nvCxnSpPr>
        <p:spPr>
          <a:xfrm flipH="1" rot="-5400000">
            <a:off x="4561850" y="3753425"/>
            <a:ext cx="592200" cy="604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Previously … </a:t>
            </a:r>
            <a:endParaRPr sz="3600"/>
          </a:p>
        </p:txBody>
      </p:sp>
      <p:pic>
        <p:nvPicPr>
          <p:cNvPr id="333" name="Google Shape;3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24" y="1236225"/>
            <a:ext cx="828100" cy="8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923125" y="2064325"/>
            <a:ext cx="161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Your 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291975" y="816538"/>
            <a:ext cx="2335200" cy="226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839450" y="3083050"/>
            <a:ext cx="16104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Your 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48400" y="2640438"/>
            <a:ext cx="2037600" cy="385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471300" y="934838"/>
            <a:ext cx="1957500" cy="1583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Drupal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PHP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4239200" y="1034013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3250725" y="2895838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Cache tables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5198225" y="2895838"/>
            <a:ext cx="1125625" cy="18315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Content tables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2" name="Google Shape;342;p36"/>
          <p:cNvCxnSpPr>
            <a:stCxn id="339" idx="3"/>
            <a:endCxn id="340" idx="4"/>
          </p:cNvCxnSpPr>
          <p:nvPr/>
        </p:nvCxnSpPr>
        <p:spPr>
          <a:xfrm flipH="1">
            <a:off x="4376313" y="2865538"/>
            <a:ext cx="4257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6"/>
          <p:cNvCxnSpPr>
            <a:stCxn id="339" idx="3"/>
            <a:endCxn id="341" idx="2"/>
          </p:cNvCxnSpPr>
          <p:nvPr/>
        </p:nvCxnSpPr>
        <p:spPr>
          <a:xfrm>
            <a:off x="4802013" y="2865538"/>
            <a:ext cx="3963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6"/>
          <p:cNvCxnSpPr/>
          <p:nvPr/>
        </p:nvCxnSpPr>
        <p:spPr>
          <a:xfrm>
            <a:off x="2627300" y="1949788"/>
            <a:ext cx="16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6"/>
          <p:cNvCxnSpPr>
            <a:stCxn id="339" idx="2"/>
            <a:endCxn id="335" idx="3"/>
          </p:cNvCxnSpPr>
          <p:nvPr/>
        </p:nvCxnSpPr>
        <p:spPr>
          <a:xfrm rot="10800000">
            <a:off x="2627300" y="1949775"/>
            <a:ext cx="161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6"/>
          <p:cNvSpPr/>
          <p:nvPr/>
        </p:nvSpPr>
        <p:spPr>
          <a:xfrm>
            <a:off x="3261225" y="2895838"/>
            <a:ext cx="1125625" cy="1831525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 NoSQL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47" name="Google Shape;347;p36"/>
          <p:cNvCxnSpPr>
            <a:stCxn id="335" idx="3"/>
            <a:endCxn id="346" idx="1"/>
          </p:cNvCxnSpPr>
          <p:nvPr/>
        </p:nvCxnSpPr>
        <p:spPr>
          <a:xfrm>
            <a:off x="2627175" y="1949788"/>
            <a:ext cx="11970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Best practice</a:t>
            </a:r>
            <a:endParaRPr sz="3600"/>
          </a:p>
        </p:txBody>
      </p:sp>
      <p:sp>
        <p:nvSpPr>
          <p:cNvPr id="353" name="Google Shape;353;p37"/>
          <p:cNvSpPr/>
          <p:nvPr/>
        </p:nvSpPr>
        <p:spPr>
          <a:xfrm>
            <a:off x="1140925" y="1904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5604975" y="19040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37"/>
          <p:cNvSpPr/>
          <p:nvPr/>
        </p:nvSpPr>
        <p:spPr>
          <a:xfrm>
            <a:off x="7016500" y="18656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6" name="Google Shape;356;p37"/>
          <p:cNvCxnSpPr>
            <a:stCxn id="355" idx="2"/>
            <a:endCxn id="354" idx="3"/>
          </p:cNvCxnSpPr>
          <p:nvPr/>
        </p:nvCxnSpPr>
        <p:spPr>
          <a:xfrm flipH="1">
            <a:off x="6337600" y="2623075"/>
            <a:ext cx="6789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7"/>
          <p:cNvCxnSpPr>
            <a:stCxn id="358" idx="1"/>
            <a:endCxn id="353" idx="3"/>
          </p:cNvCxnSpPr>
          <p:nvPr/>
        </p:nvCxnSpPr>
        <p:spPr>
          <a:xfrm rot="10800000">
            <a:off x="1873550" y="263857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7"/>
          <p:cNvSpPr/>
          <p:nvPr/>
        </p:nvSpPr>
        <p:spPr>
          <a:xfrm>
            <a:off x="2592650" y="931125"/>
            <a:ext cx="732600" cy="3414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3016175" y="131632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0" name="Google Shape;360;p37"/>
          <p:cNvCxnSpPr>
            <a:stCxn id="354" idx="1"/>
            <a:endCxn id="358" idx="3"/>
          </p:cNvCxnSpPr>
          <p:nvPr/>
        </p:nvCxnSpPr>
        <p:spPr>
          <a:xfrm rot="10800000">
            <a:off x="3325275" y="2638575"/>
            <a:ext cx="22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37"/>
          <p:cNvCxnSpPr/>
          <p:nvPr/>
        </p:nvCxnSpPr>
        <p:spPr>
          <a:xfrm rot="10800000">
            <a:off x="1873550" y="27566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7"/>
          <p:cNvCxnSpPr/>
          <p:nvPr/>
        </p:nvCxnSpPr>
        <p:spPr>
          <a:xfrm rot="10800000">
            <a:off x="1873550" y="25205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7"/>
          <p:cNvSpPr txBox="1"/>
          <p:nvPr/>
        </p:nvSpPr>
        <p:spPr>
          <a:xfrm>
            <a:off x="1919738" y="201850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95%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205150" y="3708850"/>
            <a:ext cx="1385100" cy="70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Managed service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3371450" y="2186150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5% traffic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4872313" y="1904025"/>
            <a:ext cx="732600" cy="1469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Varnish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4813125" y="12359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5124450" y="3380475"/>
            <a:ext cx="9081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4944275" y="2723925"/>
            <a:ext cx="6267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90% traffic 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6146600" y="3837900"/>
            <a:ext cx="1145100" cy="634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1" name="Google Shape;371;p37"/>
          <p:cNvCxnSpPr>
            <a:stCxn id="354" idx="2"/>
            <a:endCxn id="370" idx="0"/>
          </p:cNvCxnSpPr>
          <p:nvPr/>
        </p:nvCxnSpPr>
        <p:spPr>
          <a:xfrm flipH="1" rot="-5400000">
            <a:off x="6112875" y="3231525"/>
            <a:ext cx="464700" cy="747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37"/>
          <p:cNvSpPr/>
          <p:nvPr/>
        </p:nvSpPr>
        <p:spPr>
          <a:xfrm>
            <a:off x="6364575" y="3212725"/>
            <a:ext cx="908100" cy="464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1069975" y="12359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7436800" y="1400975"/>
            <a:ext cx="908100" cy="464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happening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0" y="0"/>
            <a:ext cx="33540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panic and clear the cache? </a:t>
            </a:r>
            <a:r>
              <a:rPr i="1" lang="en"/>
              <a:t>Drush CR</a:t>
            </a:r>
            <a:endParaRPr i="1"/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3">
            <a:alphaModFix/>
          </a:blip>
          <a:srcRect b="759" l="6444" r="13497" t="-760"/>
          <a:stretch/>
        </p:blipFill>
        <p:spPr>
          <a:xfrm>
            <a:off x="3325800" y="0"/>
            <a:ext cx="58181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75" y="1819200"/>
            <a:ext cx="3021000" cy="245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When the cache is cleared, in prod</a:t>
            </a:r>
            <a:endParaRPr sz="3600"/>
          </a:p>
        </p:txBody>
      </p:sp>
      <p:sp>
        <p:nvSpPr>
          <p:cNvPr id="387" name="Google Shape;387;p39"/>
          <p:cNvSpPr/>
          <p:nvPr/>
        </p:nvSpPr>
        <p:spPr>
          <a:xfrm>
            <a:off x="1140925" y="1904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39"/>
          <p:cNvSpPr/>
          <p:nvPr/>
        </p:nvSpPr>
        <p:spPr>
          <a:xfrm>
            <a:off x="5604975" y="190402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9" name="Google Shape;389;p39"/>
          <p:cNvSpPr/>
          <p:nvPr/>
        </p:nvSpPr>
        <p:spPr>
          <a:xfrm>
            <a:off x="7016500" y="186566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2592650" y="931125"/>
            <a:ext cx="732600" cy="3414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3205150" y="3708850"/>
            <a:ext cx="1385100" cy="70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Managed service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4872313" y="1904025"/>
            <a:ext cx="732600" cy="1469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Varnish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5124450" y="3380475"/>
            <a:ext cx="9081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6146600" y="3837900"/>
            <a:ext cx="1145100" cy="634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1873525" y="2595225"/>
            <a:ext cx="5223300" cy="59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Millions of different requests</a:t>
            </a:r>
            <a:endParaRPr>
              <a:solidFill>
                <a:srgbClr val="CC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1293325" y="20564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39"/>
          <p:cNvSpPr/>
          <p:nvPr/>
        </p:nvSpPr>
        <p:spPr>
          <a:xfrm>
            <a:off x="1445725" y="22088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39"/>
          <p:cNvSpPr/>
          <p:nvPr/>
        </p:nvSpPr>
        <p:spPr>
          <a:xfrm>
            <a:off x="1598125" y="23612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39"/>
          <p:cNvSpPr/>
          <p:nvPr/>
        </p:nvSpPr>
        <p:spPr>
          <a:xfrm>
            <a:off x="1750525" y="25136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1902925" y="266602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Cache tag: clear cache as needed</a:t>
            </a:r>
            <a:endParaRPr sz="3600"/>
          </a:p>
        </p:txBody>
      </p:sp>
      <p:sp>
        <p:nvSpPr>
          <p:cNvPr id="406" name="Google Shape;406;p40"/>
          <p:cNvSpPr txBox="1"/>
          <p:nvPr>
            <p:ph idx="1" type="body"/>
          </p:nvPr>
        </p:nvSpPr>
        <p:spPr>
          <a:xfrm>
            <a:off x="201175" y="965200"/>
            <a:ext cx="7208700" cy="230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Drupal cache tag -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https://www.drupal.org/docs/drupal-apis/cache-api/cache-tags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Drupal caches entities forever by default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Add tags (dependencies) to render array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Bubbled up tags to URL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Enables selective cache clear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Bubbled up Cache tags</a:t>
            </a:r>
            <a:endParaRPr sz="3600"/>
          </a:p>
        </p:txBody>
      </p:sp>
      <p:sp>
        <p:nvSpPr>
          <p:cNvPr id="412" name="Google Shape;412;p41"/>
          <p:cNvSpPr txBox="1"/>
          <p:nvPr>
            <p:ph idx="1" type="body"/>
          </p:nvPr>
        </p:nvSpPr>
        <p:spPr>
          <a:xfrm>
            <a:off x="201175" y="965200"/>
            <a:ext cx="8398500" cy="3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Tags applied to the render entity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Node:1 - Current page cache will be cleared when node 1 is updated 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Node_list:article - </a:t>
            </a:r>
            <a:r>
              <a:rPr lang="en" sz="2400"/>
              <a:t>Current page cache will be cleared when the article list is updated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&lt;entity type ID:entity ID&gt; - </a:t>
            </a:r>
            <a:r>
              <a:rPr lang="en" sz="2400"/>
              <a:t>Current page cache will be cleared when entity X is updated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Bubbled up Cache tags</a:t>
            </a:r>
            <a:endParaRPr sz="3600"/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201175" y="965200"/>
            <a:ext cx="8398500" cy="335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Tags applied to the render entity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Node:1 - Current page cache will be cleared when node 1 is updated 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Node_list:article - Current page cache will be cleared when the article list is updated</a:t>
            </a:r>
            <a:endParaRPr sz="2400"/>
          </a:p>
          <a:p>
            <a:pPr indent="-3810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&lt;entity type ID:entity ID&gt; - Current page cache will be cleared when entity X is updated 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19" name="Google Shape;419;p42"/>
          <p:cNvSpPr/>
          <p:nvPr/>
        </p:nvSpPr>
        <p:spPr>
          <a:xfrm>
            <a:off x="991375" y="797000"/>
            <a:ext cx="6807300" cy="394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1197425" y="905850"/>
            <a:ext cx="57927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Https://Drupal-cache.com/node/4</a:t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42"/>
          <p:cNvSpPr/>
          <p:nvPr/>
        </p:nvSpPr>
        <p:spPr>
          <a:xfrm>
            <a:off x="1306275" y="1477350"/>
            <a:ext cx="3961500" cy="154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Referenced Feature news (node:5)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42"/>
          <p:cNvSpPr/>
          <p:nvPr/>
        </p:nvSpPr>
        <p:spPr>
          <a:xfrm>
            <a:off x="1310175" y="3324025"/>
            <a:ext cx="1014600" cy="1146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Related news (node 1)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42"/>
          <p:cNvSpPr/>
          <p:nvPr/>
        </p:nvSpPr>
        <p:spPr>
          <a:xfrm>
            <a:off x="2681475" y="3324025"/>
            <a:ext cx="1090500" cy="1146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Related news (node 2)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4128675" y="3324025"/>
            <a:ext cx="1139100" cy="1146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Related news (node 3)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1302400" y="4467025"/>
            <a:ext cx="4016100" cy="256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News article view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6068775" y="1477350"/>
            <a:ext cx="1609500" cy="318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User information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(user:2)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996775" y="797000"/>
            <a:ext cx="6807300" cy="394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Https://Drupal-cache.com/node/4</a:t>
            </a:r>
            <a:r>
              <a:rPr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HTTP response includes:</a:t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Cache tag</a:t>
            </a:r>
            <a:r>
              <a:rPr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: node:4, node:5, all the article nodes, user:2)</a:t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Any above entity changes, this page cache get cleared. </a:t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Be careful: there is a limited on the header size. Can't put too many values to it.</a:t>
            </a:r>
            <a:endParaRPr b="1"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Agenda</a:t>
            </a:r>
            <a:endParaRPr sz="360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01175" y="965200"/>
            <a:ext cx="58047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Define web performance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we care about performance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</a:t>
            </a:r>
            <a:r>
              <a:rPr lang="en" sz="2400"/>
              <a:t>journey</a:t>
            </a:r>
            <a:r>
              <a:rPr lang="en" sz="2400"/>
              <a:t> of a web request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How Browser cache works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How Drupal cache works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○"/>
            </a:pPr>
            <a:r>
              <a:rPr lang="en" sz="2400"/>
              <a:t>The simplest </a:t>
            </a:r>
            <a:r>
              <a:rPr lang="en" sz="2400"/>
              <a:t>architecture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purge module- Integrated with Varnish and CDN</a:t>
            </a:r>
            <a:endParaRPr sz="3600"/>
          </a:p>
        </p:txBody>
      </p:sp>
      <p:sp>
        <p:nvSpPr>
          <p:cNvPr id="433" name="Google Shape;433;p43"/>
          <p:cNvSpPr/>
          <p:nvPr/>
        </p:nvSpPr>
        <p:spPr>
          <a:xfrm>
            <a:off x="1323650" y="2397775"/>
            <a:ext cx="732600" cy="146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Browser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5787700" y="2397775"/>
            <a:ext cx="732600" cy="1469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Drupal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Nginx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43"/>
          <p:cNvSpPr/>
          <p:nvPr/>
        </p:nvSpPr>
        <p:spPr>
          <a:xfrm>
            <a:off x="7199200" y="2374913"/>
            <a:ext cx="984425" cy="1514825"/>
          </a:xfrm>
          <a:prstGeom prst="flowChartMagneticDisk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6" name="Google Shape;436;p43"/>
          <p:cNvCxnSpPr>
            <a:stCxn id="437" idx="1"/>
            <a:endCxn id="433" idx="3"/>
          </p:cNvCxnSpPr>
          <p:nvPr/>
        </p:nvCxnSpPr>
        <p:spPr>
          <a:xfrm rot="10800000">
            <a:off x="2056275" y="313232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3"/>
          <p:cNvSpPr/>
          <p:nvPr/>
        </p:nvSpPr>
        <p:spPr>
          <a:xfrm>
            <a:off x="2775375" y="1424875"/>
            <a:ext cx="732600" cy="3414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CDN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8" name="Google Shape;438;p43"/>
          <p:cNvSpPr/>
          <p:nvPr/>
        </p:nvSpPr>
        <p:spPr>
          <a:xfrm>
            <a:off x="3198900" y="181007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clearing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9" name="Google Shape;439;p43"/>
          <p:cNvCxnSpPr>
            <a:stCxn id="434" idx="1"/>
            <a:endCxn id="437" idx="3"/>
          </p:cNvCxnSpPr>
          <p:nvPr/>
        </p:nvCxnSpPr>
        <p:spPr>
          <a:xfrm rot="10800000">
            <a:off x="3508000" y="3132325"/>
            <a:ext cx="227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3"/>
          <p:cNvSpPr/>
          <p:nvPr/>
        </p:nvSpPr>
        <p:spPr>
          <a:xfrm>
            <a:off x="3387875" y="4202600"/>
            <a:ext cx="1385100" cy="702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Managed service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5055038" y="2397775"/>
            <a:ext cx="732600" cy="1469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Varnish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995850" y="172972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clearing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5307175" y="3874225"/>
            <a:ext cx="9081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F0926"/>
                </a:solidFill>
                <a:latin typeface="Poppins"/>
                <a:ea typeface="Poppins"/>
                <a:cs typeface="Poppins"/>
                <a:sym typeface="Poppins"/>
              </a:rPr>
              <a:t>Web server</a:t>
            </a:r>
            <a:endParaRPr sz="10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4" name="Google Shape;444;p43"/>
          <p:cNvSpPr/>
          <p:nvPr/>
        </p:nvSpPr>
        <p:spPr>
          <a:xfrm>
            <a:off x="6329325" y="4331650"/>
            <a:ext cx="1145100" cy="634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5" name="Google Shape;445;p43"/>
          <p:cNvCxnSpPr>
            <a:stCxn id="434" idx="2"/>
            <a:endCxn id="444" idx="0"/>
          </p:cNvCxnSpPr>
          <p:nvPr/>
        </p:nvCxnSpPr>
        <p:spPr>
          <a:xfrm flipH="1" rot="-5400000">
            <a:off x="6295600" y="3725275"/>
            <a:ext cx="464700" cy="7479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3"/>
          <p:cNvSpPr/>
          <p:nvPr/>
        </p:nvSpPr>
        <p:spPr>
          <a:xfrm>
            <a:off x="6547300" y="3706475"/>
            <a:ext cx="908100" cy="464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clearing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43"/>
          <p:cNvSpPr/>
          <p:nvPr/>
        </p:nvSpPr>
        <p:spPr>
          <a:xfrm>
            <a:off x="1252700" y="1729725"/>
            <a:ext cx="1163700" cy="587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Still cached!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43"/>
          <p:cNvSpPr/>
          <p:nvPr/>
        </p:nvSpPr>
        <p:spPr>
          <a:xfrm>
            <a:off x="7619525" y="1894725"/>
            <a:ext cx="908100" cy="464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Cache clearing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9" name="Google Shape;449;p43"/>
          <p:cNvCxnSpPr>
            <a:stCxn id="434" idx="3"/>
            <a:endCxn id="435" idx="2"/>
          </p:cNvCxnSpPr>
          <p:nvPr/>
        </p:nvCxnSpPr>
        <p:spPr>
          <a:xfrm>
            <a:off x="6520300" y="3132325"/>
            <a:ext cx="67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43"/>
          <p:cNvCxnSpPr>
            <a:stCxn id="433" idx="2"/>
            <a:endCxn id="433" idx="1"/>
          </p:cNvCxnSpPr>
          <p:nvPr/>
        </p:nvCxnSpPr>
        <p:spPr>
          <a:xfrm flipH="1" rot="5400000">
            <a:off x="1139600" y="3316525"/>
            <a:ext cx="734400" cy="366300"/>
          </a:xfrm>
          <a:prstGeom prst="bentConnector4">
            <a:avLst>
              <a:gd fmla="val -32424" name="adj1"/>
              <a:gd fmla="val 16500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Debugging</a:t>
            </a:r>
            <a:endParaRPr sz="3600"/>
          </a:p>
        </p:txBody>
      </p:sp>
      <p:sp>
        <p:nvSpPr>
          <p:cNvPr id="456" name="Google Shape;456;p44"/>
          <p:cNvSpPr txBox="1"/>
          <p:nvPr>
            <p:ph idx="1" type="body"/>
          </p:nvPr>
        </p:nvSpPr>
        <p:spPr>
          <a:xfrm>
            <a:off x="201175" y="965200"/>
            <a:ext cx="80253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Drupal automatic clearing the cache for you, IF YOU USE THE </a:t>
            </a:r>
            <a:r>
              <a:rPr lang="en" sz="2400"/>
              <a:t>CACHE</a:t>
            </a:r>
            <a:r>
              <a:rPr lang="en" sz="2400"/>
              <a:t> TAGS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And that also works in Redis, Varnish, and CDN if we use the purge module to integrate with them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the response header (Pragma headers for Akamai) - clear browser cache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●"/>
            </a:pPr>
            <a:r>
              <a:rPr lang="en" sz="2400"/>
              <a:t>Remember query strings are treated differently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Tips </a:t>
            </a:r>
            <a:endParaRPr sz="3600"/>
          </a:p>
        </p:txBody>
      </p:sp>
      <p:sp>
        <p:nvSpPr>
          <p:cNvPr id="462" name="Google Shape;462;p45"/>
          <p:cNvSpPr txBox="1"/>
          <p:nvPr>
            <p:ph idx="1" type="body"/>
          </p:nvPr>
        </p:nvSpPr>
        <p:spPr>
          <a:xfrm>
            <a:off x="201175" y="965200"/>
            <a:ext cx="79317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Try to use Drupal to render as much as possible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Developers: always code with the cache in mind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frontend solution (JS API calls) when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A global value is constantly changing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Integrating with the third party API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Personalisation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●"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Challenge: for a site with millions of </a:t>
            </a:r>
            <a:r>
              <a:rPr lang="en" sz="3600"/>
              <a:t>different</a:t>
            </a:r>
            <a:r>
              <a:rPr lang="en" sz="3600"/>
              <a:t> URLs</a:t>
            </a:r>
            <a:endParaRPr sz="3600"/>
          </a:p>
        </p:txBody>
      </p:sp>
      <p:sp>
        <p:nvSpPr>
          <p:cNvPr id="468" name="Google Shape;468;p46"/>
          <p:cNvSpPr txBox="1"/>
          <p:nvPr>
            <p:ph idx="1" type="body"/>
          </p:nvPr>
        </p:nvSpPr>
        <p:spPr>
          <a:xfrm>
            <a:off x="32200" y="1171700"/>
            <a:ext cx="7208700" cy="30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you have same controller serving Millions of different arguments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location/{country-name}/{region-name}/{district-name}/{suburb-name}/{lat, long}/details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CDN and Varnish will pass because the URLs are different, Redis will hit to return the same entities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1800"/>
              <a:buChar char="●"/>
            </a:pPr>
            <a:r>
              <a:rPr lang="en"/>
              <a:t>Think about Frontend solution - Drupal single node provide the markup, JS to fetch the details from an endpoint - makes user thinks the site is working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Is decoupled Drupal better in performance?</a:t>
            </a:r>
            <a:endParaRPr sz="3600"/>
          </a:p>
        </p:txBody>
      </p:sp>
      <p:sp>
        <p:nvSpPr>
          <p:cNvPr id="474" name="Google Shape;474;p47"/>
          <p:cNvSpPr txBox="1"/>
          <p:nvPr>
            <p:ph idx="1" type="body"/>
          </p:nvPr>
        </p:nvSpPr>
        <p:spPr>
          <a:xfrm>
            <a:off x="397975" y="1190675"/>
            <a:ext cx="67683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initial response sizes may be similar or larger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response size is smaller when pulling new data / new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Entire </a:t>
            </a:r>
            <a:r>
              <a:rPr lang="en"/>
              <a:t>cache</a:t>
            </a:r>
            <a:r>
              <a:rPr lang="en"/>
              <a:t> needs to be cleared after a layout change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1800"/>
              <a:buChar char="●"/>
            </a:pPr>
            <a:r>
              <a:rPr lang="en"/>
              <a:t>Be careful of the CPU usage from Browser - crazy state management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type="title"/>
          </p:nvPr>
        </p:nvSpPr>
        <p:spPr>
          <a:xfrm>
            <a:off x="0" y="0"/>
            <a:ext cx="37683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missing topics</a:t>
            </a:r>
            <a:endParaRPr/>
          </a:p>
        </p:txBody>
      </p:sp>
      <p:pic>
        <p:nvPicPr>
          <p:cNvPr id="480" name="Google Shape;480;p48"/>
          <p:cNvPicPr preferRelativeResize="0"/>
          <p:nvPr/>
        </p:nvPicPr>
        <p:blipFill rotWithShape="1">
          <a:blip r:embed="rId3">
            <a:alphaModFix/>
          </a:blip>
          <a:srcRect b="2353" l="14237" r="11101" t="2353"/>
          <a:stretch/>
        </p:blipFill>
        <p:spPr>
          <a:xfrm>
            <a:off x="6465101" y="285750"/>
            <a:ext cx="2402074" cy="21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 rotWithShape="1">
          <a:blip r:embed="rId4">
            <a:alphaModFix/>
          </a:blip>
          <a:srcRect b="0" l="24354" r="1866" t="0"/>
          <a:stretch/>
        </p:blipFill>
        <p:spPr>
          <a:xfrm>
            <a:off x="6465101" y="2744746"/>
            <a:ext cx="2402074" cy="2169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>
            <p:ph idx="4294967295" type="body"/>
          </p:nvPr>
        </p:nvSpPr>
        <p:spPr>
          <a:xfrm>
            <a:off x="397975" y="1190675"/>
            <a:ext cx="80253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Drupal Cache context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Clear cache with CID - custom logic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The powerful CDN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Decoupled server-side rendering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●"/>
            </a:pPr>
            <a:r>
              <a:rPr lang="en" sz="2400"/>
              <a:t>Surely there are more …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9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 txBox="1"/>
          <p:nvPr>
            <p:ph type="title"/>
          </p:nvPr>
        </p:nvSpPr>
        <p:spPr>
          <a:xfrm>
            <a:off x="0" y="0"/>
            <a:ext cx="5813100" cy="10989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50" y="4489923"/>
            <a:ext cx="1433073" cy="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9"/>
          <p:cNvSpPr txBox="1"/>
          <p:nvPr/>
        </p:nvSpPr>
        <p:spPr>
          <a:xfrm>
            <a:off x="396825" y="1205750"/>
            <a:ext cx="3132600" cy="30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"/>
              <a:buChar char="●"/>
            </a:pPr>
            <a:r>
              <a:rPr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https://www.drupal.org/docs/8/api/render-api/the-drupal-8-render-pipeline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lt1"/>
              </a:buClr>
              <a:buSzPts val="1000"/>
              <a:buFont typeface="Poppins"/>
              <a:buChar char="●"/>
            </a:pPr>
            <a:r>
              <a:rPr lang="en" sz="1000" u="sng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https://www.drupal.org/docs/drupal-apis/cache-api/cache-tags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0" y="0"/>
            <a:ext cx="3768300" cy="1884300"/>
          </a:xfrm>
          <a:prstGeom prst="rect">
            <a:avLst/>
          </a:prstGeom>
        </p:spPr>
        <p:txBody>
          <a:bodyPr anchorCtr="0" anchor="t" bIns="91425" lIns="36575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496" name="Google Shape;496;p50"/>
          <p:cNvPicPr preferRelativeResize="0"/>
          <p:nvPr/>
        </p:nvPicPr>
        <p:blipFill rotWithShape="1">
          <a:blip r:embed="rId3">
            <a:alphaModFix/>
          </a:blip>
          <a:srcRect b="6957" l="0" r="0" t="28505"/>
          <a:stretch/>
        </p:blipFill>
        <p:spPr>
          <a:xfrm>
            <a:off x="4116575" y="285750"/>
            <a:ext cx="4750602" cy="2169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0"/>
          <p:cNvPicPr preferRelativeResize="0"/>
          <p:nvPr/>
        </p:nvPicPr>
        <p:blipFill rotWithShape="1">
          <a:blip r:embed="rId4">
            <a:alphaModFix/>
          </a:blip>
          <a:srcRect b="15855" l="0" r="0" t="15862"/>
          <a:stretch/>
        </p:blipFill>
        <p:spPr>
          <a:xfrm>
            <a:off x="4116575" y="2744750"/>
            <a:ext cx="4750602" cy="216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Agenda - cont</a:t>
            </a:r>
            <a:endParaRPr sz="3600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01175" y="965200"/>
            <a:ext cx="59610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journey of a web request - cont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Why do we need CDN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What role is Varnish playing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Heard of Redis?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○"/>
            </a:pPr>
            <a:r>
              <a:rPr lang="en" sz="2400"/>
              <a:t>Don’t panic and clear the cache?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Agenda - cont</a:t>
            </a:r>
            <a:endParaRPr sz="3600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01175" y="965200"/>
            <a:ext cx="59610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journey of a web request - cont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The performance oriented architecture - best practice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SzPts val="2400"/>
              <a:buChar char="●"/>
            </a:pPr>
            <a:r>
              <a:rPr lang="en" sz="2400"/>
              <a:t>Wait, what about decoupled Drupal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202100" y="109728"/>
            <a:ext cx="5787000" cy="14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Define Web performance</a:t>
            </a:r>
            <a:endParaRPr sz="42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46" y="0"/>
            <a:ext cx="14817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performance in general</a:t>
            </a:r>
            <a:endParaRPr sz="3600"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201175" y="965200"/>
            <a:ext cx="5804700" cy="3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 performance refers to the </a:t>
            </a:r>
            <a:r>
              <a:rPr b="1"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speed and responsiveness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 website. It encompasses two aspects:</a:t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Objective measurements: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This includes things like how long it takes a page to load, how long it takes for elements to become interactive, and how smooth the overall experience is. These are measured using various tools and metrics.</a:t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Perceived user experience: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This is how fast the website </a:t>
            </a:r>
            <a:r>
              <a:rPr b="1"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feels</a:t>
            </a:r>
            <a:r>
              <a:rPr lang="en" sz="1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users. Even if a website has good objective measurements, it can still feel slow if it doesn't load content in a user-friendly way.</a:t>
            </a:r>
            <a:endParaRPr sz="14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							– Google Gemini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201168" y="109728"/>
            <a:ext cx="8222100" cy="76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Web performance matters</a:t>
            </a:r>
            <a:endParaRPr sz="3600"/>
          </a:p>
        </p:txBody>
      </p:sp>
      <p:sp>
        <p:nvSpPr>
          <p:cNvPr id="110" name="Google Shape;110;p21"/>
          <p:cNvSpPr/>
          <p:nvPr/>
        </p:nvSpPr>
        <p:spPr>
          <a:xfrm>
            <a:off x="381575" y="938650"/>
            <a:ext cx="1659900" cy="98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Poor web performance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381575" y="2785425"/>
            <a:ext cx="1659900" cy="98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Bad user experience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224" y="1037875"/>
            <a:ext cx="2346850" cy="234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>
            <a:stCxn id="110" idx="2"/>
            <a:endCxn id="111" idx="0"/>
          </p:cNvCxnSpPr>
          <p:nvPr/>
        </p:nvCxnSpPr>
        <p:spPr>
          <a:xfrm>
            <a:off x="1211525" y="1926850"/>
            <a:ext cx="0" cy="8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21"/>
          <p:cNvCxnSpPr>
            <a:stCxn id="111" idx="3"/>
            <a:endCxn id="112" idx="1"/>
          </p:cNvCxnSpPr>
          <p:nvPr/>
        </p:nvCxnSpPr>
        <p:spPr>
          <a:xfrm flipH="1" rot="10800000">
            <a:off x="2041475" y="2211225"/>
            <a:ext cx="1453800" cy="10683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/>
        </p:nvSpPr>
        <p:spPr>
          <a:xfrm>
            <a:off x="2698450" y="3646450"/>
            <a:ext cx="33087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1 in 4 visitors would leave a site that takes more than 4 seconds to load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Every 1 second delay reduces user satisfaction by 16%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F092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7D6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02100" y="109728"/>
            <a:ext cx="5787000" cy="14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 journey of a web request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126" y="0"/>
            <a:ext cx="15018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